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339" r:id="rId3"/>
    <p:sldId id="340" r:id="rId4"/>
    <p:sldId id="341" r:id="rId5"/>
    <p:sldId id="342" r:id="rId6"/>
    <p:sldId id="344" r:id="rId7"/>
    <p:sldId id="338" r:id="rId8"/>
    <p:sldId id="343" r:id="rId9"/>
    <p:sldId id="345" r:id="rId10"/>
    <p:sldId id="346" r:id="rId11"/>
    <p:sldId id="261" r:id="rId12"/>
    <p:sldId id="258" r:id="rId13"/>
    <p:sldId id="259" r:id="rId14"/>
    <p:sldId id="260" r:id="rId15"/>
    <p:sldId id="262" r:id="rId16"/>
    <p:sldId id="263" r:id="rId17"/>
    <p:sldId id="264" r:id="rId18"/>
    <p:sldId id="265" r:id="rId19"/>
    <p:sldId id="266" r:id="rId20"/>
    <p:sldId id="267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7" r:id="rId47"/>
    <p:sldId id="298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5" r:id="rId63"/>
    <p:sldId id="316" r:id="rId64"/>
    <p:sldId id="317" r:id="rId65"/>
    <p:sldId id="318" r:id="rId66"/>
    <p:sldId id="319" r:id="rId67"/>
    <p:sldId id="320" r:id="rId68"/>
    <p:sldId id="321" r:id="rId69"/>
    <p:sldId id="322" r:id="rId70"/>
    <p:sldId id="323" r:id="rId71"/>
    <p:sldId id="324" r:id="rId72"/>
    <p:sldId id="325" r:id="rId73"/>
    <p:sldId id="327" r:id="rId74"/>
    <p:sldId id="328" r:id="rId75"/>
    <p:sldId id="330" r:id="rId76"/>
    <p:sldId id="332" r:id="rId77"/>
    <p:sldId id="333" r:id="rId78"/>
    <p:sldId id="334" r:id="rId79"/>
    <p:sldId id="335" r:id="rId80"/>
    <p:sldId id="336" r:id="rId81"/>
    <p:sldId id="337" r:id="rId82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70" d="100"/>
          <a:sy n="70" d="100"/>
        </p:scale>
        <p:origin x="1386" y="2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DA8BB-0D18-469F-8022-DD923457DE3A}" type="datetimeFigureOut">
              <a:rPr lang="nl-BE"/>
              <a:t>25/08/2025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74F97-0F13-42E5-9A1D-07478243785D}" type="slidenum">
              <a:rPr lang="nl-BE"/>
              <a:t>‹nº›</a:t>
            </a:fld>
            <a:endParaRPr lang="nl-BE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DA8BB-0D18-469F-8022-DD923457DE3A}" type="datetimeFigureOut">
              <a:rPr lang="nl-BE"/>
              <a:t>25/08/2025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74F97-0F13-42E5-9A1D-07478243785D}" type="slidenum">
              <a:rPr lang="nl-BE"/>
              <a:t>‹nº›</a:t>
            </a:fld>
            <a:endParaRPr lang="nl-B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DA8BB-0D18-469F-8022-DD923457DE3A}" type="datetimeFigureOut">
              <a:rPr lang="nl-BE"/>
              <a:t>25/08/2025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74F97-0F13-42E5-9A1D-07478243785D}" type="slidenum">
              <a:rPr lang="nl-BE"/>
              <a:t>‹nº›</a:t>
            </a:fld>
            <a:endParaRPr lang="nl-B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DA8BB-0D18-469F-8022-DD923457DE3A}" type="datetimeFigureOut">
              <a:rPr lang="nl-BE"/>
              <a:t>25/08/2025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74F97-0F13-42E5-9A1D-07478243785D}" type="slidenum">
              <a:rPr lang="nl-BE"/>
              <a:t>‹nº›</a:t>
            </a:fld>
            <a:endParaRPr lang="nl-BE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DA8BB-0D18-469F-8022-DD923457DE3A}" type="datetimeFigureOut">
              <a:rPr lang="nl-BE"/>
              <a:t>25/08/2025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74F97-0F13-42E5-9A1D-07478243785D}" type="slidenum">
              <a:rPr lang="nl-BE"/>
              <a:t>‹nº›</a:t>
            </a:fld>
            <a:endParaRPr lang="nl-B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DA8BB-0D18-469F-8022-DD923457DE3A}" type="datetimeFigureOut">
              <a:rPr lang="nl-BE"/>
              <a:t>25/08/2025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74F97-0F13-42E5-9A1D-07478243785D}" type="slidenum">
              <a:rPr lang="nl-BE"/>
              <a:t>‹nº›</a:t>
            </a:fld>
            <a:endParaRPr lang="nl-BE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DA8BB-0D18-469F-8022-DD923457DE3A}" type="datetimeFigureOut">
              <a:rPr lang="nl-BE"/>
              <a:t>25/08/2025</a:t>
            </a:fld>
            <a:endParaRPr lang="nl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74F97-0F13-42E5-9A1D-07478243785D}" type="slidenum">
              <a:rPr lang="nl-BE"/>
              <a:t>‹nº›</a:t>
            </a:fld>
            <a:endParaRPr lang="nl-BE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DA8BB-0D18-469F-8022-DD923457DE3A}" type="datetimeFigureOut">
              <a:rPr lang="nl-BE"/>
              <a:t>25/08/2025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74F97-0F13-42E5-9A1D-07478243785D}" type="slidenum">
              <a:rPr lang="nl-BE"/>
              <a:t>‹nº›</a:t>
            </a:fld>
            <a:endParaRPr lang="nl-B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DA8BB-0D18-469F-8022-DD923457DE3A}" type="datetimeFigureOut">
              <a:rPr lang="nl-BE"/>
              <a:t>25/08/2025</a:t>
            </a:fld>
            <a:endParaRPr lang="nl-B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74F97-0F13-42E5-9A1D-07478243785D}" type="slidenum">
              <a:rPr lang="nl-BE"/>
              <a:t>‹nº›</a:t>
            </a:fld>
            <a:endParaRPr lang="nl-B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DA8BB-0D18-469F-8022-DD923457DE3A}" type="datetimeFigureOut">
              <a:rPr lang="nl-BE"/>
              <a:t>25/08/2025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74F97-0F13-42E5-9A1D-07478243785D}" type="slidenum">
              <a:rPr lang="nl-BE"/>
              <a:t>‹nº›</a:t>
            </a:fld>
            <a:endParaRPr lang="nl-BE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B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DA8BB-0D18-469F-8022-DD923457DE3A}" type="datetimeFigureOut">
              <a:rPr lang="nl-BE"/>
              <a:t>25/08/2025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74F97-0F13-42E5-9A1D-07478243785D}" type="slidenum">
              <a:rPr lang="nl-BE"/>
              <a:t>‹nº›</a:t>
            </a:fld>
            <a:endParaRPr lang="nl-B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430DBB-9FD5-43E7-88F1-55A569E9525E}" type="datetimeFigureOut">
              <a:rPr lang="nl-BE"/>
              <a:t>25/08/2025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336665-E7E9-4861-9ADF-F11A47CBAD79}" type="slidenum">
              <a:rPr lang="nl-BE"/>
              <a:t>‹nº›</a:t>
            </a:fld>
            <a:endParaRPr lang="nl-B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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-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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-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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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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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google.com/search?sa=X&amp;sca_esv=49b6c55cfef21711&amp;biw=1366&amp;bih=599&amp;q=modelos+de+ciclo+de+vida+do+desenvolvimento+de+software&amp;ved=2ahUKEwjn4-Gh5qWPAxVtILkGHY2JOQ4QxccNegQIDxAB&amp;mstk=AUtExfCG5Vt5e28IWxBOouEifDHUrDiUlUNWEHxI3mHjOzmfXjTKsbIuGvxaHIwgoOzoh-Ug6hvQr961c1kZbE_3_AF6sHSj5OA98KBMJ_GA7xTUSKz4UrCVJkl_zOnZccKF5IH83o243dQaI4GsUj5qa96Bg-gebaj7Kejf40FxY1kzM8k&amp;csui=3" TargetMode="Externa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55151-40AC-2EA5-8BCF-3BB3AE88F53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Análise de requisitos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120445A-EBF4-BA4B-1EAC-828A7B293A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1600" y="3736075"/>
            <a:ext cx="6400800" cy="1752600"/>
          </a:xfrm>
        </p:spPr>
        <p:txBody>
          <a:bodyPr>
            <a:normAutofit/>
          </a:bodyPr>
          <a:lstStyle/>
          <a:p>
            <a:endParaRPr lang="pt-BR" dirty="0"/>
          </a:p>
          <a:p>
            <a:r>
              <a:rPr lang="pt-BR" dirty="0"/>
              <a:t>Pensem em como seria fazer um programa para calcular média.</a:t>
            </a:r>
          </a:p>
        </p:txBody>
      </p:sp>
    </p:spTree>
    <p:extLst>
      <p:ext uri="{BB962C8B-B14F-4D97-AF65-F5344CB8AC3E}">
        <p14:creationId xmlns:p14="http://schemas.microsoft.com/office/powerpoint/2010/main" val="38390181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" y="33337"/>
            <a:ext cx="9115425" cy="679132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D34164-1ADD-2D09-DCE2-5E309C1456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A360A42C-7455-8C81-B0D3-5FFA59069889}"/>
              </a:ext>
            </a:extLst>
          </p:cNvPr>
          <p:cNvSpPr txBox="1"/>
          <p:nvPr/>
        </p:nvSpPr>
        <p:spPr>
          <a:xfrm>
            <a:off x="1610322" y="300250"/>
            <a:ext cx="68921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Ciclo de Vida de um Software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FE76455-DED7-AB74-EFE4-3F85B6A16B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230" y="1633287"/>
            <a:ext cx="8697539" cy="3591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3444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37" y="33337"/>
            <a:ext cx="9077325" cy="6791325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37" y="23812"/>
            <a:ext cx="9077325" cy="6810375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2" y="14287"/>
            <a:ext cx="9096375" cy="6829425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62" y="14287"/>
            <a:ext cx="9058275" cy="682942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87D595-C0BA-BE91-0664-28E3B0D032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12F950D3-016F-F1CC-C78C-5733E24C2725}"/>
              </a:ext>
            </a:extLst>
          </p:cNvPr>
          <p:cNvSpPr txBox="1"/>
          <p:nvPr/>
        </p:nvSpPr>
        <p:spPr>
          <a:xfrm>
            <a:off x="1610322" y="300250"/>
            <a:ext cx="68921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Ciclo de Vida de um Software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93218AA5-988D-44AD-E814-2C67180014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61" y="1838102"/>
            <a:ext cx="8739931" cy="3846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1297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2" y="23812"/>
            <a:ext cx="9096375" cy="6810375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2" y="33337"/>
            <a:ext cx="9096375" cy="6791325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37" y="42862"/>
            <a:ext cx="9077325" cy="6772275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2" y="14287"/>
            <a:ext cx="9096375" cy="6829425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37" y="23812"/>
            <a:ext cx="9077325" cy="6810375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62" y="61912"/>
            <a:ext cx="9058275" cy="6734175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B0049F-612D-6E4A-53D0-3BCE54F77D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5C1744BE-1F5A-5630-5BE1-D75749638A8B}"/>
              </a:ext>
            </a:extLst>
          </p:cNvPr>
          <p:cNvSpPr txBox="1"/>
          <p:nvPr/>
        </p:nvSpPr>
        <p:spPr>
          <a:xfrm>
            <a:off x="1610322" y="300250"/>
            <a:ext cx="68921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Ciclo de Vida de um Software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578693D-0452-A062-E331-2191861541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794" y="1971471"/>
            <a:ext cx="8643836" cy="3569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78532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CBCCE4-9202-CDE8-BD7E-F636E1ED1B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87643D25-110C-E688-8E7E-3A5DB2CA5045}"/>
              </a:ext>
            </a:extLst>
          </p:cNvPr>
          <p:cNvSpPr txBox="1"/>
          <p:nvPr/>
        </p:nvSpPr>
        <p:spPr>
          <a:xfrm>
            <a:off x="1610322" y="300250"/>
            <a:ext cx="68921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Ciclo de Vida de um Software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E87B5E2-88C3-094F-6021-4FA0C05C8C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899" y="1838102"/>
            <a:ext cx="8605550" cy="4003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14997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0E9D6C-F3C3-A825-0C48-C6CA851849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0CC55CCC-1BB8-4BFB-5125-E3888E4BDCB9}"/>
              </a:ext>
            </a:extLst>
          </p:cNvPr>
          <p:cNvSpPr txBox="1"/>
          <p:nvPr/>
        </p:nvSpPr>
        <p:spPr>
          <a:xfrm>
            <a:off x="1610322" y="300250"/>
            <a:ext cx="68921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Ciclo de Vida de um Software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D8F4BDC-7ED5-133F-CE67-0472D8F489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0322" y="1882591"/>
            <a:ext cx="6283675" cy="4077703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C8DE61FD-5988-D0C6-CEB4-9188308F545B}"/>
              </a:ext>
            </a:extLst>
          </p:cNvPr>
          <p:cNvSpPr txBox="1"/>
          <p:nvPr/>
        </p:nvSpPr>
        <p:spPr>
          <a:xfrm>
            <a:off x="518501" y="1359371"/>
            <a:ext cx="39714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/>
              <a:t>Modelo Prototipagem</a:t>
            </a:r>
          </a:p>
        </p:txBody>
      </p:sp>
    </p:spTree>
    <p:extLst>
      <p:ext uri="{BB962C8B-B14F-4D97-AF65-F5344CB8AC3E}">
        <p14:creationId xmlns:p14="http://schemas.microsoft.com/office/powerpoint/2010/main" val="146944506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C2C8BE3D-9304-96B8-587F-A1F9BE8F1C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530" y="1201002"/>
            <a:ext cx="7881911" cy="4722125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B5E4B95A-CCC5-5EA1-1A19-B314467D5C5C}"/>
              </a:ext>
            </a:extLst>
          </p:cNvPr>
          <p:cNvSpPr txBox="1"/>
          <p:nvPr/>
        </p:nvSpPr>
        <p:spPr>
          <a:xfrm>
            <a:off x="1610322" y="300250"/>
            <a:ext cx="68921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Ciclo de Vida de um Software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BEDDFE0B-0C11-E431-A9F5-7279F341A466}"/>
              </a:ext>
            </a:extLst>
          </p:cNvPr>
          <p:cNvSpPr txBox="1"/>
          <p:nvPr/>
        </p:nvSpPr>
        <p:spPr>
          <a:xfrm>
            <a:off x="423081" y="928048"/>
            <a:ext cx="1951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Modelo em V</a:t>
            </a:r>
          </a:p>
        </p:txBody>
      </p:sp>
    </p:spTree>
    <p:extLst>
      <p:ext uri="{BB962C8B-B14F-4D97-AF65-F5344CB8AC3E}">
        <p14:creationId xmlns:p14="http://schemas.microsoft.com/office/powerpoint/2010/main" val="23084774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BBE891-3B4B-A06E-AA4A-19CBD06411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018ACA5F-7144-0F22-A2F7-622781F416F0}"/>
              </a:ext>
            </a:extLst>
          </p:cNvPr>
          <p:cNvSpPr txBox="1"/>
          <p:nvPr/>
        </p:nvSpPr>
        <p:spPr>
          <a:xfrm>
            <a:off x="1610322" y="300250"/>
            <a:ext cx="68921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Fases de um desenvolvimento de um Sistema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2CA4870D-347E-CF64-8166-C8BD6ADA7EDC}"/>
              </a:ext>
            </a:extLst>
          </p:cNvPr>
          <p:cNvSpPr txBox="1"/>
          <p:nvPr/>
        </p:nvSpPr>
        <p:spPr>
          <a:xfrm>
            <a:off x="914401" y="1678675"/>
            <a:ext cx="7001300" cy="28530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>
              <a:spcAft>
                <a:spcPts val="1500"/>
              </a:spcAft>
              <a:buNone/>
            </a:pPr>
            <a:r>
              <a:rPr lang="pt-BR" sz="2000" b="1" i="0" dirty="0">
                <a:solidFill>
                  <a:srgbClr val="222222"/>
                </a:solidFill>
                <a:effectLst/>
              </a:rPr>
              <a:t>Concluindo</a:t>
            </a:r>
          </a:p>
          <a:p>
            <a:pPr algn="just" fontAlgn="base">
              <a:lnSpc>
                <a:spcPct val="150000"/>
              </a:lnSpc>
              <a:spcAft>
                <a:spcPts val="1500"/>
              </a:spcAft>
              <a:buNone/>
            </a:pPr>
            <a:r>
              <a:rPr lang="pt-BR" sz="2000" b="0" i="0" dirty="0">
                <a:solidFill>
                  <a:srgbClr val="222222"/>
                </a:solidFill>
                <a:effectLst/>
                <a:cs typeface="Arial" panose="020B0604020202020204" pitchFamily="34" charset="0"/>
              </a:rPr>
              <a:t>Pudemos ver que utilizar um modelo de ciclo de vida é uma das melhores formas de garantir um bom alinhamento entre o desenvolvimento do software e a necessidade do usuário que irá utilizá-lo. Vimos também que não existe o modelo ideal, e sim o que é melhor aplicado para cada necessidade.</a:t>
            </a:r>
          </a:p>
        </p:txBody>
      </p:sp>
    </p:spTree>
    <p:extLst>
      <p:ext uri="{BB962C8B-B14F-4D97-AF65-F5344CB8AC3E}">
        <p14:creationId xmlns:p14="http://schemas.microsoft.com/office/powerpoint/2010/main" val="97823969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96E6A3-E2F0-EA15-F4F2-658CB2C551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B0626EB4-2142-B9E1-A5A0-77945015B85D}"/>
              </a:ext>
            </a:extLst>
          </p:cNvPr>
          <p:cNvSpPr txBox="1"/>
          <p:nvPr/>
        </p:nvSpPr>
        <p:spPr>
          <a:xfrm>
            <a:off x="1610322" y="300250"/>
            <a:ext cx="68921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Fases de um desenvolvimento de um Sistema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4ADEFDBF-500E-7871-622A-E2045F4A1CB2}"/>
              </a:ext>
            </a:extLst>
          </p:cNvPr>
          <p:cNvSpPr txBox="1"/>
          <p:nvPr/>
        </p:nvSpPr>
        <p:spPr>
          <a:xfrm>
            <a:off x="504968" y="1446662"/>
            <a:ext cx="8284190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2800" b="0" i="0" dirty="0">
                <a:solidFill>
                  <a:srgbClr val="001D35"/>
                </a:solidFill>
                <a:effectLst/>
                <a:latin typeface="Google Sans"/>
              </a:rPr>
              <a:t>As etapas de desenvolvimento de software geralmente incluem:</a:t>
            </a:r>
          </a:p>
          <a:p>
            <a:pPr algn="just"/>
            <a:r>
              <a:rPr lang="pt-BR" sz="2800" b="0" i="0" dirty="0">
                <a:solidFill>
                  <a:srgbClr val="001D35"/>
                </a:solidFill>
                <a:effectLst/>
                <a:latin typeface="Google Sans"/>
              </a:rPr>
              <a:t> - análise de requisitos, </a:t>
            </a:r>
          </a:p>
          <a:p>
            <a:pPr algn="just"/>
            <a:r>
              <a:rPr lang="pt-BR" sz="2800" dirty="0">
                <a:solidFill>
                  <a:srgbClr val="001D35"/>
                </a:solidFill>
                <a:latin typeface="Google Sans"/>
              </a:rPr>
              <a:t> - </a:t>
            </a:r>
            <a:r>
              <a:rPr lang="pt-BR" sz="2800" b="0" i="0" dirty="0">
                <a:solidFill>
                  <a:srgbClr val="001D35"/>
                </a:solidFill>
                <a:effectLst/>
                <a:latin typeface="Google Sans"/>
              </a:rPr>
              <a:t>projeto, </a:t>
            </a:r>
          </a:p>
          <a:p>
            <a:pPr algn="just"/>
            <a:r>
              <a:rPr lang="pt-BR" sz="2800" dirty="0">
                <a:solidFill>
                  <a:srgbClr val="001D35"/>
                </a:solidFill>
                <a:latin typeface="Google Sans"/>
              </a:rPr>
              <a:t> - </a:t>
            </a:r>
            <a:r>
              <a:rPr lang="pt-BR" sz="2800" b="0" i="0" dirty="0">
                <a:solidFill>
                  <a:srgbClr val="001D35"/>
                </a:solidFill>
                <a:effectLst/>
                <a:latin typeface="Google Sans"/>
              </a:rPr>
              <a:t>codificação, </a:t>
            </a:r>
          </a:p>
          <a:p>
            <a:pPr algn="just"/>
            <a:r>
              <a:rPr lang="pt-BR" sz="2800" dirty="0">
                <a:solidFill>
                  <a:srgbClr val="001D35"/>
                </a:solidFill>
                <a:latin typeface="Google Sans"/>
              </a:rPr>
              <a:t> - </a:t>
            </a:r>
            <a:r>
              <a:rPr lang="pt-BR" sz="2800" b="0" i="0" dirty="0">
                <a:solidFill>
                  <a:srgbClr val="001D35"/>
                </a:solidFill>
                <a:effectLst/>
                <a:latin typeface="Google Sans"/>
              </a:rPr>
              <a:t>testes e </a:t>
            </a:r>
          </a:p>
          <a:p>
            <a:pPr algn="just"/>
            <a:r>
              <a:rPr lang="pt-BR" sz="2800" dirty="0">
                <a:solidFill>
                  <a:srgbClr val="001D35"/>
                </a:solidFill>
                <a:latin typeface="Google Sans"/>
              </a:rPr>
              <a:t> - </a:t>
            </a:r>
            <a:r>
              <a:rPr lang="pt-BR" sz="2800" b="0" i="0" dirty="0">
                <a:solidFill>
                  <a:srgbClr val="001D35"/>
                </a:solidFill>
                <a:effectLst/>
                <a:latin typeface="Google Sans"/>
              </a:rPr>
              <a:t>manutenção. </a:t>
            </a:r>
          </a:p>
          <a:p>
            <a:pPr algn="just"/>
            <a:endParaRPr lang="pt-BR" sz="2800" dirty="0">
              <a:solidFill>
                <a:srgbClr val="001D35"/>
              </a:solidFill>
              <a:latin typeface="Google Sans"/>
            </a:endParaRPr>
          </a:p>
          <a:p>
            <a:pPr algn="just"/>
            <a:r>
              <a:rPr lang="pt-BR" sz="2800" b="0" i="0" dirty="0">
                <a:solidFill>
                  <a:srgbClr val="001D35"/>
                </a:solidFill>
                <a:effectLst/>
                <a:latin typeface="Google Sans"/>
              </a:rPr>
              <a:t>Essas etapas podem ser organizadas em diferentes </a:t>
            </a:r>
            <a:r>
              <a:rPr lang="pt-BR" sz="2800" b="0" i="0" dirty="0">
                <a:solidFill>
                  <a:srgbClr val="001D35"/>
                </a:solidFill>
                <a:effectLst/>
                <a:latin typeface="Google Sans"/>
                <a:hlinkClick r:id="rId2"/>
              </a:rPr>
              <a:t>modelos de ciclo de vida do desenvolvimento de software</a:t>
            </a:r>
            <a:r>
              <a:rPr lang="pt-BR" sz="2800" b="0" i="0" dirty="0">
                <a:solidFill>
                  <a:srgbClr val="001D35"/>
                </a:solidFill>
                <a:effectLst/>
                <a:latin typeface="Google Sans"/>
              </a:rPr>
              <a:t> (SDLC)</a:t>
            </a:r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11892924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935</TotalTime>
  <Words>174</Words>
  <Application>Microsoft Office PowerPoint</Application>
  <PresentationFormat>Apresentação na tela (4:3)</PresentationFormat>
  <Paragraphs>23</Paragraphs>
  <Slides>81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81</vt:i4>
      </vt:variant>
    </vt:vector>
  </HeadingPairs>
  <TitlesOfParts>
    <vt:vector size="85" baseType="lpstr">
      <vt:lpstr>Arial</vt:lpstr>
      <vt:lpstr>Calibri</vt:lpstr>
      <vt:lpstr>Google Sans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Análise de requisitos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Untitled Presentation</dc:title>
  <dc:subject/>
  <dc:creator>Unknown Creator</dc:creator>
  <cp:keywords/>
  <dc:description/>
  <cp:lastModifiedBy>SANDRA CRIPPA</cp:lastModifiedBy>
  <cp:revision>17</cp:revision>
  <dcterms:created xsi:type="dcterms:W3CDTF">2017-11-20T17:31:04Z</dcterms:created>
  <dcterms:modified xsi:type="dcterms:W3CDTF">2025-08-25T10:58:54Z</dcterms:modified>
  <cp:category/>
</cp:coreProperties>
</file>